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F2BE2A95-E0AB-4FE9-87E4-0E8550A96ED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DFC53ACA-79CE-4839-AFD0-145B1BAC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3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3ACA-79CE-4839-AFD0-145B1BAC13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70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7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5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0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5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1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and Societies of Sub-Saharan Africa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Chapter 18</a:t>
            </a:r>
          </a:p>
          <a:p>
            <a:r>
              <a:rPr lang="en-US" dirty="0" smtClean="0"/>
              <a:t>AP World History </a:t>
            </a:r>
          </a:p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200775"/>
            <a:ext cx="51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Traditions and Encounters AP Edition 2017-18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Islamic kingdoms and empires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8724900" cy="4619625"/>
          </a:xfrm>
        </p:spPr>
        <p:txBody>
          <a:bodyPr>
            <a:noAutofit/>
          </a:bodyPr>
          <a:lstStyle/>
          <a:p>
            <a:r>
              <a:rPr lang="en-US" sz="3200" dirty="0" smtClean="0"/>
              <a:t>Merchants </a:t>
            </a:r>
            <a:r>
              <a:rPr lang="en-US" sz="3200" dirty="0"/>
              <a:t>from north Africa and southwest Asia brought Islam to the </a:t>
            </a:r>
            <a:r>
              <a:rPr lang="en-US" sz="3200" dirty="0" smtClean="0"/>
              <a:t>sub-Saharan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Islam </a:t>
            </a:r>
            <a:r>
              <a:rPr lang="en-US" sz="3200" dirty="0"/>
              <a:t>influenced </a:t>
            </a:r>
            <a:r>
              <a:rPr lang="en-US" sz="3200" dirty="0" smtClean="0"/>
              <a:t>political, social, </a:t>
            </a:r>
            <a:r>
              <a:rPr lang="en-US" sz="3200" dirty="0"/>
              <a:t>and economic development</a:t>
            </a:r>
          </a:p>
          <a:p>
            <a:pPr marL="9144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8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Islamic kingdoms and empires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" y="2045342"/>
            <a:ext cx="5070474" cy="4619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Camels</a:t>
            </a:r>
            <a:endParaRPr lang="en-US" sz="2800" b="1" u="sng" dirty="0"/>
          </a:p>
          <a:p>
            <a:r>
              <a:rPr lang="en-US" sz="2800" dirty="0"/>
              <a:t>Sped up communication </a:t>
            </a:r>
            <a:r>
              <a:rPr lang="en-US" sz="2800" dirty="0" smtClean="0"/>
              <a:t>&amp; </a:t>
            </a:r>
            <a:r>
              <a:rPr lang="en-US" sz="2800" dirty="0"/>
              <a:t>transportation</a:t>
            </a:r>
          </a:p>
          <a:p>
            <a:r>
              <a:rPr lang="en-US" sz="2800" dirty="0" smtClean="0"/>
              <a:t>Took 70 </a:t>
            </a:r>
            <a:r>
              <a:rPr lang="en-US" sz="2800" dirty="0"/>
              <a:t>to 90 days to cross the Sahara desert </a:t>
            </a:r>
            <a:endParaRPr lang="en-US" sz="2800" dirty="0" smtClean="0"/>
          </a:p>
          <a:p>
            <a:r>
              <a:rPr lang="en-US" sz="2800" dirty="0" smtClean="0"/>
              <a:t>By late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</a:t>
            </a:r>
            <a:r>
              <a:rPr lang="en-US" sz="2800" dirty="0"/>
              <a:t>Islamic merchants across the desert </a:t>
            </a:r>
            <a:endParaRPr lang="en-US" sz="2800" dirty="0" smtClean="0"/>
          </a:p>
          <a:p>
            <a:r>
              <a:rPr lang="en-US" sz="2800" dirty="0" smtClean="0"/>
              <a:t>establish </a:t>
            </a:r>
            <a:r>
              <a:rPr lang="en-US" sz="2800" dirty="0"/>
              <a:t>commercial relationships with the </a:t>
            </a:r>
            <a:r>
              <a:rPr lang="en-US" sz="2800" dirty="0" smtClean="0"/>
              <a:t>sub-Saharan peoples </a:t>
            </a:r>
            <a:r>
              <a:rPr lang="en-US" sz="2800" dirty="0"/>
              <a:t>in west Africa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3074" name="Picture 2" descr="https://targetstudy.com/files/img/34/12/G_170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5666"/>
          <a:stretch/>
        </p:blipFill>
        <p:spPr bwMode="auto">
          <a:xfrm>
            <a:off x="5981699" y="2323558"/>
            <a:ext cx="2047875" cy="16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30" b="13010"/>
          <a:stretch/>
        </p:blipFill>
        <p:spPr bwMode="auto">
          <a:xfrm>
            <a:off x="5034106" y="4294356"/>
            <a:ext cx="4109894" cy="24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4978"/>
            <a:ext cx="6896534" cy="1080938"/>
          </a:xfrm>
        </p:spPr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43125"/>
            <a:ext cx="4902200" cy="4362450"/>
          </a:xfrm>
        </p:spPr>
        <p:txBody>
          <a:bodyPr>
            <a:normAutofit/>
          </a:bodyPr>
          <a:lstStyle/>
          <a:p>
            <a:r>
              <a:rPr lang="en-US" dirty="0" smtClean="0"/>
              <a:t>Kingdom </a:t>
            </a:r>
            <a:r>
              <a:rPr lang="en-US" dirty="0"/>
              <a:t>not an empire</a:t>
            </a:r>
          </a:p>
          <a:p>
            <a:r>
              <a:rPr lang="en-US" dirty="0"/>
              <a:t>Pre-dates of </a:t>
            </a:r>
            <a:r>
              <a:rPr lang="en-US" dirty="0" smtClean="0"/>
              <a:t>Muhammed</a:t>
            </a:r>
            <a:endParaRPr lang="en-US" dirty="0"/>
          </a:p>
          <a:p>
            <a:r>
              <a:rPr lang="en-US" dirty="0"/>
              <a:t>Made their money with </a:t>
            </a:r>
            <a:r>
              <a:rPr lang="en-US" dirty="0" smtClean="0"/>
              <a:t>gold </a:t>
            </a:r>
            <a:r>
              <a:rPr lang="en-US" dirty="0"/>
              <a:t>trade </a:t>
            </a:r>
          </a:p>
          <a:p>
            <a:r>
              <a:rPr lang="en-US" dirty="0" smtClean="0"/>
              <a:t>most </a:t>
            </a:r>
            <a:r>
              <a:rPr lang="en-US" dirty="0"/>
              <a:t>important commercial site in west </a:t>
            </a:r>
            <a:r>
              <a:rPr lang="en-US" dirty="0" smtClean="0"/>
              <a:t>Africa</a:t>
            </a:r>
          </a:p>
          <a:p>
            <a:r>
              <a:rPr lang="en-US" dirty="0" smtClean="0"/>
              <a:t>Why? </a:t>
            </a:r>
            <a:r>
              <a:rPr lang="en-US" dirty="0"/>
              <a:t>Center of gold Trade </a:t>
            </a:r>
            <a:endParaRPr lang="en-US" dirty="0" smtClean="0"/>
          </a:p>
          <a:p>
            <a:r>
              <a:rPr lang="en-US" dirty="0" smtClean="0"/>
              <a:t>Exported: gold, ivory, </a:t>
            </a:r>
            <a:r>
              <a:rPr lang="en-US" dirty="0"/>
              <a:t>and </a:t>
            </a:r>
            <a:r>
              <a:rPr lang="en-US" dirty="0" smtClean="0"/>
              <a:t>slaves</a:t>
            </a:r>
          </a:p>
          <a:p>
            <a:r>
              <a:rPr lang="en-US" dirty="0" smtClean="0"/>
              <a:t>Imported: horses, </a:t>
            </a:r>
            <a:r>
              <a:rPr lang="en-US" dirty="0"/>
              <a:t>cloth and salt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82681"/>
            <a:ext cx="3575050" cy="3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35" y="2048621"/>
            <a:ext cx="2606675" cy="18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2336873"/>
            <a:ext cx="8667750" cy="428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Islam in west Africa</a:t>
            </a:r>
          </a:p>
          <a:p>
            <a:r>
              <a:rPr lang="en-US" dirty="0"/>
              <a:t>10th-century </a:t>
            </a:r>
            <a:r>
              <a:rPr lang="en-US" dirty="0" smtClean="0"/>
              <a:t>kings </a:t>
            </a:r>
            <a:r>
              <a:rPr lang="en-US" dirty="0"/>
              <a:t>converted to </a:t>
            </a:r>
            <a:r>
              <a:rPr lang="en-US" dirty="0" smtClean="0"/>
              <a:t>Islam</a:t>
            </a:r>
          </a:p>
          <a:p>
            <a:pPr lvl="1"/>
            <a:r>
              <a:rPr lang="en-US" sz="2400" dirty="0" smtClean="0"/>
              <a:t>Do not force subjects to convert</a:t>
            </a:r>
          </a:p>
          <a:p>
            <a:pPr lvl="1"/>
            <a:r>
              <a:rPr lang="en-US" sz="2400" dirty="0" smtClean="0"/>
              <a:t>Some convert by choice</a:t>
            </a:r>
            <a:endParaRPr lang="en-US" sz="2400" dirty="0"/>
          </a:p>
          <a:p>
            <a:r>
              <a:rPr lang="en-US" dirty="0" smtClean="0"/>
              <a:t>Combined with local traditions</a:t>
            </a:r>
          </a:p>
          <a:p>
            <a:r>
              <a:rPr lang="en-US" dirty="0" smtClean="0"/>
              <a:t>Result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Better relationship with Muslim traders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41" y="3429753"/>
            <a:ext cx="4929984" cy="3285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2336873"/>
            <a:ext cx="3966365" cy="426395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Sundiata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err="1" smtClean="0"/>
              <a:t>Ist</a:t>
            </a:r>
            <a:r>
              <a:rPr lang="en-US" sz="3200" dirty="0" smtClean="0"/>
              <a:t> Mali 1230-1255</a:t>
            </a:r>
          </a:p>
          <a:p>
            <a:pPr lvl="1"/>
            <a:r>
              <a:rPr lang="en-US" sz="3200" dirty="0" smtClean="0"/>
              <a:t>Benefited from Gold and Salt trade – more than Ghana</a:t>
            </a:r>
          </a:p>
          <a:p>
            <a:pPr lvl="1"/>
            <a:r>
              <a:rPr lang="en-US" sz="3200" dirty="0" smtClean="0"/>
              <a:t>Capital </a:t>
            </a:r>
            <a:r>
              <a:rPr lang="en-US" sz="3200" dirty="0" err="1" smtClean="0"/>
              <a:t>Niani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66" y="467478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962150"/>
            <a:ext cx="8734425" cy="46386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Mansa Musa</a:t>
            </a:r>
          </a:p>
          <a:p>
            <a:pPr lvl="1"/>
            <a:r>
              <a:rPr lang="en-US" sz="2800" dirty="0" smtClean="0"/>
              <a:t>2ndf Great  Mali Ruler 1312-1337</a:t>
            </a:r>
          </a:p>
          <a:p>
            <a:pPr lvl="1"/>
            <a:r>
              <a:rPr lang="en-US" sz="2800" dirty="0" smtClean="0"/>
              <a:t>Islamic</a:t>
            </a:r>
          </a:p>
          <a:p>
            <a:pPr lvl="1"/>
            <a:r>
              <a:rPr lang="en-US" sz="2800" dirty="0" smtClean="0"/>
              <a:t>Pilgrimage 1324-1325 </a:t>
            </a:r>
          </a:p>
          <a:p>
            <a:r>
              <a:rPr lang="en-US" sz="2800" dirty="0" smtClean="0"/>
              <a:t>Distributed </a:t>
            </a:r>
            <a:r>
              <a:rPr lang="en-US" sz="2800" dirty="0"/>
              <a:t>so much gold its value declined by 25 </a:t>
            </a:r>
            <a:r>
              <a:rPr lang="en-US" sz="2800" dirty="0" smtClean="0"/>
              <a:t>percent</a:t>
            </a:r>
          </a:p>
          <a:p>
            <a:r>
              <a:rPr lang="en-US" sz="2800" dirty="0" smtClean="0"/>
              <a:t>Build mosques,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Send promising students to study and north Africa </a:t>
            </a:r>
            <a:endParaRPr lang="en-US" sz="2800" dirty="0" smtClean="0"/>
          </a:p>
          <a:p>
            <a:r>
              <a:rPr lang="en-US" sz="2800" dirty="0" smtClean="0"/>
              <a:t>Mali Fell -</a:t>
            </a:r>
            <a:r>
              <a:rPr lang="en-US" sz="2800" dirty="0"/>
              <a:t>Pressure for militaries Desert nomads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61720"/>
            <a:ext cx="8410575" cy="42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336873"/>
            <a:ext cx="8734425" cy="4263952"/>
          </a:xfrm>
        </p:spPr>
        <p:txBody>
          <a:bodyPr>
            <a:normAutofit/>
          </a:bodyPr>
          <a:lstStyle/>
          <a:p>
            <a:r>
              <a:rPr lang="en-US" sz="3200" dirty="0"/>
              <a:t>Trans-Saharan Trade  and Indian Ocean Trade linked west Africa to the eastern hemisphere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27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Swahili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2336873"/>
            <a:ext cx="6343650" cy="4263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By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Century </a:t>
            </a:r>
            <a:endParaRPr lang="en-US" sz="3600" dirty="0" smtClean="0"/>
          </a:p>
          <a:p>
            <a:r>
              <a:rPr lang="en-US" sz="3600" i="1" dirty="0" smtClean="0"/>
              <a:t>Bantu </a:t>
            </a:r>
            <a:r>
              <a:rPr lang="en-US" sz="3600" i="1" dirty="0"/>
              <a:t>peoples po</a:t>
            </a:r>
            <a:r>
              <a:rPr lang="en-US" sz="3600" dirty="0"/>
              <a:t>pulated much of East Africa </a:t>
            </a:r>
            <a:endParaRPr lang="en-US" sz="3600" dirty="0" smtClean="0"/>
          </a:p>
          <a:p>
            <a:r>
              <a:rPr lang="en-US" sz="3600" dirty="0" smtClean="0"/>
              <a:t>Introduced: Agriculture, </a:t>
            </a:r>
            <a:r>
              <a:rPr lang="en-US" sz="3600" dirty="0"/>
              <a:t>Cattle </a:t>
            </a:r>
            <a:r>
              <a:rPr lang="en-US" sz="3600" dirty="0" smtClean="0"/>
              <a:t>herding, </a:t>
            </a:r>
            <a:r>
              <a:rPr lang="en-US" sz="3600" dirty="0"/>
              <a:t>Iron </a:t>
            </a:r>
            <a:r>
              <a:rPr lang="en-US" sz="3600" dirty="0" smtClean="0"/>
              <a:t>metallurgy</a:t>
            </a:r>
          </a:p>
          <a:p>
            <a:r>
              <a:rPr lang="en-US" sz="3600" dirty="0" smtClean="0"/>
              <a:t>Spoke </a:t>
            </a:r>
            <a:r>
              <a:rPr lang="en-US" sz="3600" dirty="0"/>
              <a:t>Swahili </a:t>
            </a:r>
            <a:endParaRPr lang="en-US" sz="3600" dirty="0" smtClean="0"/>
          </a:p>
          <a:p>
            <a:pPr lvl="1"/>
            <a:r>
              <a:rPr lang="en-US" sz="3600" dirty="0" smtClean="0"/>
              <a:t>Swahili = Arabic + </a:t>
            </a:r>
            <a:r>
              <a:rPr lang="en-US" sz="3600" dirty="0"/>
              <a:t>Bantu </a:t>
            </a:r>
            <a:r>
              <a:rPr lang="en-US" sz="2800" dirty="0"/>
              <a:t> 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12" r="10270"/>
          <a:stretch/>
        </p:blipFill>
        <p:spPr>
          <a:xfrm>
            <a:off x="6000750" y="2336873"/>
            <a:ext cx="3009900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Swahili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336873"/>
            <a:ext cx="8734425" cy="4263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Exports:</a:t>
            </a:r>
          </a:p>
          <a:p>
            <a:pPr lvl="1"/>
            <a:r>
              <a:rPr lang="en-US" sz="3200" dirty="0" smtClean="0"/>
              <a:t>Interior of Africa: gold, slaves, </a:t>
            </a:r>
            <a:r>
              <a:rPr lang="en-US" sz="3200" dirty="0"/>
              <a:t>ivory and exotic </a:t>
            </a:r>
            <a:r>
              <a:rPr lang="en-US" sz="3200" dirty="0" smtClean="0"/>
              <a:t>items</a:t>
            </a:r>
          </a:p>
          <a:p>
            <a:pPr lvl="2"/>
            <a:r>
              <a:rPr lang="en-US" sz="3200" dirty="0" smtClean="0"/>
              <a:t> EX: tortoise </a:t>
            </a:r>
            <a:r>
              <a:rPr lang="en-US" sz="3200" dirty="0"/>
              <a:t>shell‘s and leopard </a:t>
            </a:r>
            <a:r>
              <a:rPr lang="en-US" sz="3200" dirty="0" smtClean="0"/>
              <a:t>skins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Imported: </a:t>
            </a:r>
          </a:p>
          <a:p>
            <a:pPr lvl="1"/>
            <a:r>
              <a:rPr lang="en-US" sz="2800" dirty="0" smtClean="0"/>
              <a:t>pottery </a:t>
            </a:r>
            <a:r>
              <a:rPr lang="en-US" sz="2800" dirty="0"/>
              <a:t>, glass and textiles</a:t>
            </a:r>
          </a:p>
          <a:p>
            <a:r>
              <a:rPr lang="en-US" sz="3200" dirty="0" smtClean="0"/>
              <a:t>Made money through taxing trade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35" y="4552950"/>
            <a:ext cx="2165865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Agriculture And Population Growth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90724"/>
            <a:ext cx="5514975" cy="4695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Bantu </a:t>
            </a:r>
            <a:r>
              <a:rPr lang="en-US" sz="3200" dirty="0"/>
              <a:t>migration‘s</a:t>
            </a:r>
          </a:p>
          <a:p>
            <a:r>
              <a:rPr lang="en-US" sz="3200" dirty="0" smtClean="0"/>
              <a:t>Result:</a:t>
            </a:r>
            <a:endParaRPr lang="en-US" sz="3200" dirty="0"/>
          </a:p>
          <a:p>
            <a:r>
              <a:rPr lang="en-US" sz="3200" dirty="0"/>
              <a:t>Spread of agriculture and </a:t>
            </a:r>
            <a:r>
              <a:rPr lang="en-US" sz="3200" dirty="0" smtClean="0"/>
              <a:t>herding</a:t>
            </a:r>
            <a:endParaRPr lang="en-US" sz="3200" dirty="0"/>
          </a:p>
          <a:p>
            <a:r>
              <a:rPr lang="en-US" sz="3200" dirty="0" smtClean="0"/>
              <a:t>Bantu Peoples </a:t>
            </a:r>
          </a:p>
          <a:p>
            <a:pPr lvl="1"/>
            <a:r>
              <a:rPr lang="en-US" sz="3200" dirty="0" smtClean="0"/>
              <a:t>By 500 </a:t>
            </a:r>
            <a:r>
              <a:rPr lang="en-US" sz="3200" dirty="0"/>
              <a:t>B.C.E. </a:t>
            </a:r>
            <a:endParaRPr lang="en-US" sz="3200" dirty="0" smtClean="0"/>
          </a:p>
          <a:p>
            <a:pPr lvl="1"/>
            <a:r>
              <a:rPr lang="en-US" sz="3200" dirty="0" smtClean="0"/>
              <a:t>mastered </a:t>
            </a:r>
          </a:p>
          <a:p>
            <a:pPr lvl="2"/>
            <a:r>
              <a:rPr lang="en-US" sz="3200" dirty="0" smtClean="0"/>
              <a:t>Iron Metallurgy </a:t>
            </a:r>
          </a:p>
          <a:p>
            <a:pPr lvl="2"/>
            <a:r>
              <a:rPr lang="en-US" sz="3200" dirty="0" smtClean="0"/>
              <a:t>Made axes </a:t>
            </a:r>
            <a:r>
              <a:rPr lang="en-US" sz="3200" dirty="0"/>
              <a:t>A</a:t>
            </a:r>
            <a:r>
              <a:rPr lang="en-US" sz="3200" dirty="0" smtClean="0"/>
              <a:t>dzes, &amp; Hoes</a:t>
            </a:r>
          </a:p>
          <a:p>
            <a:endParaRPr lang="en-US" sz="3200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68" y="3219450"/>
            <a:ext cx="3234448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Swahili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336873"/>
            <a:ext cx="8734425" cy="4263952"/>
          </a:xfrm>
        </p:spPr>
        <p:txBody>
          <a:bodyPr>
            <a:normAutofit/>
          </a:bodyPr>
          <a:lstStyle/>
          <a:p>
            <a:r>
              <a:rPr lang="en-US" sz="2800" dirty="0"/>
              <a:t>Swahili city states</a:t>
            </a:r>
          </a:p>
          <a:p>
            <a:r>
              <a:rPr lang="en-US" sz="2800" dirty="0"/>
              <a:t>11th and 12th century </a:t>
            </a:r>
            <a:endParaRPr lang="en-US" sz="2800" dirty="0" smtClean="0"/>
          </a:p>
          <a:p>
            <a:pPr lvl="1"/>
            <a:r>
              <a:rPr lang="en-US" sz="2800" dirty="0" smtClean="0"/>
              <a:t>tremendous wealth </a:t>
            </a:r>
            <a:r>
              <a:rPr lang="en-US" sz="2800" dirty="0"/>
              <a:t>on the east coast of Africa </a:t>
            </a:r>
            <a:endParaRPr lang="en-US" sz="28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controlled tax and trade </a:t>
            </a:r>
            <a:endParaRPr lang="en-US" sz="2800" dirty="0" smtClean="0"/>
          </a:p>
          <a:p>
            <a:pPr lvl="2"/>
            <a:r>
              <a:rPr lang="en-US" sz="2800" dirty="0" smtClean="0"/>
              <a:t>Cities </a:t>
            </a:r>
            <a:r>
              <a:rPr lang="en-US" sz="2800" dirty="0"/>
              <a:t>developed into powerful </a:t>
            </a:r>
            <a:r>
              <a:rPr lang="en-US" sz="2800" dirty="0" smtClean="0"/>
              <a:t>city-states </a:t>
            </a:r>
          </a:p>
          <a:p>
            <a:pPr lvl="3"/>
            <a:r>
              <a:rPr lang="en-US" sz="2800" dirty="0" smtClean="0"/>
              <a:t>Buildings </a:t>
            </a:r>
            <a:r>
              <a:rPr lang="en-US" sz="2800" dirty="0"/>
              <a:t>of </a:t>
            </a:r>
            <a:r>
              <a:rPr lang="en-US" sz="2800" dirty="0" smtClean="0"/>
              <a:t>coral </a:t>
            </a:r>
            <a:r>
              <a:rPr lang="en-US" sz="2800" dirty="0"/>
              <a:t>And stone </a:t>
            </a:r>
            <a:endParaRPr lang="en-US" sz="2800" dirty="0" smtClean="0"/>
          </a:p>
          <a:p>
            <a:pPr lvl="3"/>
            <a:r>
              <a:rPr lang="en-US" sz="2800" dirty="0" smtClean="0"/>
              <a:t>elites </a:t>
            </a:r>
            <a:r>
              <a:rPr lang="en-US" sz="2800" dirty="0"/>
              <a:t>dressed in silk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6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Swahili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2019300"/>
            <a:ext cx="4495800" cy="4581525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Kilwa</a:t>
            </a:r>
            <a:endParaRPr lang="en-US" sz="2300" dirty="0" smtClean="0"/>
          </a:p>
          <a:p>
            <a:r>
              <a:rPr lang="en-US" sz="2300" dirty="0" smtClean="0"/>
              <a:t>one </a:t>
            </a:r>
            <a:r>
              <a:rPr lang="en-US" sz="2300" dirty="0"/>
              <a:t>of the busiest </a:t>
            </a:r>
            <a:r>
              <a:rPr lang="en-US" sz="2300" dirty="0" smtClean="0"/>
              <a:t>cities-states </a:t>
            </a:r>
            <a:r>
              <a:rPr lang="en-US" sz="2300" dirty="0"/>
              <a:t>on the East African </a:t>
            </a:r>
            <a:r>
              <a:rPr lang="en-US" sz="2300" dirty="0" smtClean="0"/>
              <a:t>coast</a:t>
            </a:r>
          </a:p>
          <a:p>
            <a:r>
              <a:rPr lang="en-US" sz="2300" dirty="0" smtClean="0"/>
              <a:t>By </a:t>
            </a:r>
            <a:r>
              <a:rPr lang="en-US" sz="2300" dirty="0"/>
              <a:t>the 13th century </a:t>
            </a:r>
            <a:endParaRPr lang="en-US" sz="2300" dirty="0" smtClean="0"/>
          </a:p>
          <a:p>
            <a:r>
              <a:rPr lang="en-US" sz="2300" dirty="0" smtClean="0"/>
              <a:t> </a:t>
            </a:r>
            <a:r>
              <a:rPr lang="en-US" sz="2300" dirty="0"/>
              <a:t>had </a:t>
            </a:r>
            <a:r>
              <a:rPr lang="en-US" sz="2300" dirty="0" err="1"/>
              <a:t>multifloor</a:t>
            </a:r>
            <a:r>
              <a:rPr lang="en-US" sz="2300" dirty="0"/>
              <a:t> stone buildings </a:t>
            </a:r>
            <a:endParaRPr lang="en-US" sz="2300" dirty="0" smtClean="0"/>
          </a:p>
          <a:p>
            <a:r>
              <a:rPr lang="en-US" sz="2300" dirty="0" smtClean="0"/>
              <a:t>Imported: Cotton, silk, perfumes, </a:t>
            </a:r>
            <a:r>
              <a:rPr lang="en-US" sz="2300" dirty="0" smtClean="0"/>
              <a:t>pearls </a:t>
            </a:r>
            <a:r>
              <a:rPr lang="en-US" sz="2300" dirty="0"/>
              <a:t>and Chinese porcelain </a:t>
            </a:r>
            <a:endParaRPr lang="en-US" sz="2300" dirty="0" smtClean="0"/>
          </a:p>
          <a:p>
            <a:r>
              <a:rPr lang="en-US" sz="2300" dirty="0" smtClean="0"/>
              <a:t>Exported: Gold, slaves, </a:t>
            </a:r>
            <a:r>
              <a:rPr lang="en-US" sz="2300" dirty="0"/>
              <a:t>and ivory </a:t>
            </a:r>
            <a:endParaRPr lang="en-US" sz="2300" dirty="0" smtClean="0"/>
          </a:p>
          <a:p>
            <a:pPr lvl="1"/>
            <a:r>
              <a:rPr lang="en-US" sz="2300" dirty="0" smtClean="0"/>
              <a:t>About one ton </a:t>
            </a:r>
            <a:r>
              <a:rPr lang="en-US" sz="2300" dirty="0"/>
              <a:t>of gold per year</a:t>
            </a:r>
          </a:p>
          <a:p>
            <a:pPr marL="0" indent="0">
              <a:buNone/>
            </a:pPr>
            <a:r>
              <a:rPr lang="en-US" sz="23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02" y="3052159"/>
            <a:ext cx="4356998" cy="35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Swahili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2336873"/>
            <a:ext cx="3505199" cy="4263952"/>
          </a:xfrm>
        </p:spPr>
        <p:txBody>
          <a:bodyPr>
            <a:normAutofit/>
          </a:bodyPr>
          <a:lstStyle/>
          <a:p>
            <a:r>
              <a:rPr lang="en-US" dirty="0"/>
              <a:t>Zimbabwe</a:t>
            </a:r>
          </a:p>
          <a:p>
            <a:pPr lvl="1"/>
            <a:r>
              <a:rPr lang="en-US" dirty="0"/>
              <a:t>Great Zimbabwe</a:t>
            </a:r>
          </a:p>
          <a:p>
            <a:r>
              <a:rPr lang="en-US" dirty="0"/>
              <a:t>Controlled gold and salt trade</a:t>
            </a:r>
          </a:p>
          <a:p>
            <a:endParaRPr lang="en-US" dirty="0"/>
          </a:p>
          <a:p>
            <a:r>
              <a:rPr lang="en-US" sz="2800" dirty="0"/>
              <a:t> </a:t>
            </a:r>
            <a:r>
              <a:rPr lang="en-US" sz="2800" dirty="0" smtClean="0"/>
              <a:t>Disappeared</a:t>
            </a:r>
          </a:p>
          <a:p>
            <a:pPr lvl="1"/>
            <a:r>
              <a:rPr lang="en-US" sz="2400" dirty="0" smtClean="0"/>
              <a:t>Not sure why.</a:t>
            </a:r>
          </a:p>
          <a:p>
            <a:pPr lvl="1"/>
            <a:endParaRPr lang="en-US" sz="2400" dirty="0"/>
          </a:p>
        </p:txBody>
      </p:sp>
      <p:pic>
        <p:nvPicPr>
          <p:cNvPr id="2050" name="Picture 2" descr="Narrow pathway between walls at the Great Zimbabwe ruins, southeastern Zimbabw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514600"/>
            <a:ext cx="5238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9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 in East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2336873"/>
            <a:ext cx="8791574" cy="4263952"/>
          </a:xfrm>
        </p:spPr>
        <p:txBody>
          <a:bodyPr>
            <a:normAutofit/>
          </a:bodyPr>
          <a:lstStyle/>
          <a:p>
            <a:r>
              <a:rPr lang="en-US" dirty="0" smtClean="0"/>
              <a:t>Mainly Ruling </a:t>
            </a:r>
            <a:r>
              <a:rPr lang="en-US" dirty="0"/>
              <a:t>elites </a:t>
            </a:r>
            <a:r>
              <a:rPr lang="en-US" dirty="0" smtClean="0"/>
              <a:t>and Merchants</a:t>
            </a:r>
            <a:endParaRPr lang="en-US" dirty="0"/>
          </a:p>
          <a:p>
            <a:r>
              <a:rPr lang="en-US" dirty="0" smtClean="0"/>
              <a:t>Combined African Traditions</a:t>
            </a:r>
            <a:endParaRPr lang="en-US" dirty="0"/>
          </a:p>
          <a:p>
            <a:r>
              <a:rPr lang="en-US" dirty="0"/>
              <a:t>Close relationship with Indian ocean </a:t>
            </a:r>
            <a:r>
              <a:rPr lang="en-US" dirty="0" smtClean="0"/>
              <a:t>Muslim Traders </a:t>
            </a:r>
          </a:p>
          <a:p>
            <a:r>
              <a:rPr lang="en-US" dirty="0" smtClean="0"/>
              <a:t>Islam </a:t>
            </a:r>
            <a:r>
              <a:rPr lang="en-US" dirty="0"/>
              <a:t>eventually became one of the principal cultures and religious traditions of East Africa</a:t>
            </a:r>
          </a:p>
          <a:p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3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African society and cultural development Sub-Saharan Africa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05800" cy="4311577"/>
          </a:xfrm>
        </p:spPr>
        <p:txBody>
          <a:bodyPr>
            <a:noAutofit/>
          </a:bodyPr>
          <a:lstStyle/>
          <a:p>
            <a:r>
              <a:rPr lang="en-US" sz="2800" dirty="0"/>
              <a:t>800 different languages</a:t>
            </a:r>
          </a:p>
          <a:p>
            <a:r>
              <a:rPr lang="en-US" sz="2800" dirty="0"/>
              <a:t>Hunters and gatherers</a:t>
            </a:r>
          </a:p>
          <a:p>
            <a:r>
              <a:rPr lang="en-US" sz="2800" dirty="0"/>
              <a:t>Fishing – coast and legs</a:t>
            </a:r>
          </a:p>
          <a:p>
            <a:r>
              <a:rPr lang="en-US" sz="2800" dirty="0"/>
              <a:t>Nomadic herders</a:t>
            </a:r>
          </a:p>
          <a:p>
            <a:r>
              <a:rPr lang="en-US" sz="2800" dirty="0"/>
              <a:t>Farmers – migrated for new land</a:t>
            </a:r>
          </a:p>
          <a:p>
            <a:r>
              <a:rPr lang="en-US" sz="2800" dirty="0"/>
              <a:t>Settled cultivators</a:t>
            </a:r>
          </a:p>
          <a:p>
            <a:r>
              <a:rPr lang="en-US" sz="2800" dirty="0"/>
              <a:t>City based society’s</a:t>
            </a:r>
          </a:p>
          <a:p>
            <a:pPr lvl="1"/>
            <a:r>
              <a:rPr lang="en-US" sz="2800" dirty="0"/>
              <a:t>People worked as </a:t>
            </a:r>
            <a:r>
              <a:rPr lang="en-US" sz="2800" dirty="0" smtClean="0"/>
              <a:t>miners, </a:t>
            </a:r>
            <a:r>
              <a:rPr lang="en-US" sz="2800" dirty="0"/>
              <a:t>manufacturers and </a:t>
            </a:r>
            <a:r>
              <a:rPr lang="en-US" sz="2800" dirty="0" smtClean="0"/>
              <a:t>traders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99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Classes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05800" cy="4311577"/>
          </a:xfrm>
        </p:spPr>
        <p:txBody>
          <a:bodyPr>
            <a:noAutofit/>
          </a:bodyPr>
          <a:lstStyle/>
          <a:p>
            <a:r>
              <a:rPr lang="en-US" sz="3600" dirty="0" smtClean="0"/>
              <a:t>Sub-</a:t>
            </a:r>
            <a:r>
              <a:rPr lang="en-US" sz="3600" dirty="0" err="1" smtClean="0"/>
              <a:t>Sarahan</a:t>
            </a:r>
            <a:r>
              <a:rPr lang="en-US" sz="3600" dirty="0" smtClean="0"/>
              <a:t> Africa</a:t>
            </a:r>
          </a:p>
          <a:p>
            <a:pPr lvl="1"/>
            <a:r>
              <a:rPr lang="en-US" sz="3200" dirty="0" smtClean="0"/>
              <a:t>Kinship </a:t>
            </a:r>
          </a:p>
          <a:p>
            <a:pPr lvl="1"/>
            <a:r>
              <a:rPr lang="en-US" sz="3200" dirty="0" smtClean="0"/>
              <a:t>small </a:t>
            </a:r>
            <a:r>
              <a:rPr lang="en-US" sz="3200" dirty="0"/>
              <a:t>agricultural </a:t>
            </a:r>
            <a:r>
              <a:rPr lang="en-US" sz="3200" dirty="0"/>
              <a:t>v</a:t>
            </a:r>
            <a:r>
              <a:rPr lang="en-US" sz="3200" dirty="0" smtClean="0"/>
              <a:t>illages</a:t>
            </a:r>
            <a:endParaRPr lang="en-US" sz="3200" dirty="0" smtClean="0"/>
          </a:p>
          <a:p>
            <a:pPr lvl="1"/>
            <a:r>
              <a:rPr lang="en-US" sz="3200" dirty="0" smtClean="0"/>
              <a:t>did </a:t>
            </a:r>
            <a:r>
              <a:rPr lang="en-US" sz="3200" dirty="0"/>
              <a:t>not recognize private ownership of land </a:t>
            </a:r>
            <a:endParaRPr lang="en-US" sz="3200" dirty="0" smtClean="0"/>
          </a:p>
          <a:p>
            <a:pPr lvl="1"/>
            <a:r>
              <a:rPr lang="en-US" sz="3200" dirty="0" smtClean="0"/>
              <a:t>Male </a:t>
            </a:r>
            <a:r>
              <a:rPr lang="en-US" sz="3200" dirty="0"/>
              <a:t>heads of families </a:t>
            </a:r>
            <a:r>
              <a:rPr lang="en-US" sz="3200" dirty="0" smtClean="0"/>
              <a:t>govern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45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and gender relations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05800" cy="4311577"/>
          </a:xfrm>
        </p:spPr>
        <p:txBody>
          <a:bodyPr>
            <a:noAutofit/>
          </a:bodyPr>
          <a:lstStyle/>
          <a:p>
            <a:r>
              <a:rPr lang="en-US" sz="3600" dirty="0" smtClean="0"/>
              <a:t>Skilled </a:t>
            </a:r>
            <a:r>
              <a:rPr lang="en-US" sz="3600" dirty="0"/>
              <a:t>labor was mainly </a:t>
            </a:r>
            <a:r>
              <a:rPr lang="en-US" sz="3600" dirty="0" smtClean="0"/>
              <a:t>men</a:t>
            </a:r>
            <a:endParaRPr lang="en-US" sz="3600" dirty="0"/>
          </a:p>
          <a:p>
            <a:pPr lvl="1"/>
            <a:r>
              <a:rPr lang="en-US" sz="3200" dirty="0"/>
              <a:t>Kept trade secrets</a:t>
            </a:r>
          </a:p>
          <a:p>
            <a:r>
              <a:rPr lang="en-US" sz="3600" dirty="0"/>
              <a:t>Blacksmiths often were community </a:t>
            </a:r>
            <a:r>
              <a:rPr lang="en-US" sz="3600" dirty="0" smtClean="0"/>
              <a:t>leaders  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03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Woman's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8826"/>
            <a:ext cx="8610600" cy="4600574"/>
          </a:xfrm>
        </p:spPr>
        <p:txBody>
          <a:bodyPr>
            <a:normAutofit/>
          </a:bodyPr>
          <a:lstStyle/>
          <a:p>
            <a:r>
              <a:rPr lang="en-US" dirty="0" smtClean="0"/>
              <a:t>Higher </a:t>
            </a:r>
            <a:r>
              <a:rPr lang="en-US" dirty="0"/>
              <a:t>than </a:t>
            </a:r>
            <a:r>
              <a:rPr lang="en-US" dirty="0" smtClean="0"/>
              <a:t>counter parts another </a:t>
            </a:r>
            <a:r>
              <a:rPr lang="en-US" dirty="0"/>
              <a:t>places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Honored </a:t>
            </a:r>
            <a:r>
              <a:rPr lang="en-US" dirty="0"/>
              <a:t>as a source of life</a:t>
            </a:r>
          </a:p>
          <a:p>
            <a:r>
              <a:rPr lang="en-US" dirty="0"/>
              <a:t>Sometimes held positions of power</a:t>
            </a:r>
          </a:p>
          <a:p>
            <a:r>
              <a:rPr lang="en-US" dirty="0"/>
              <a:t>Could influence politically</a:t>
            </a:r>
          </a:p>
          <a:p>
            <a:r>
              <a:rPr lang="en-US" dirty="0"/>
              <a:t>Women merchants participated in local and long-distance trade </a:t>
            </a:r>
            <a:endParaRPr lang="en-US" dirty="0" smtClean="0"/>
          </a:p>
          <a:p>
            <a:r>
              <a:rPr lang="en-US" dirty="0" smtClean="0"/>
              <a:t>Some Engaged in </a:t>
            </a:r>
            <a:r>
              <a:rPr lang="en-US" dirty="0"/>
              <a:t>combat </a:t>
            </a:r>
            <a:r>
              <a:rPr lang="en-US" dirty="0" smtClean="0"/>
              <a:t>- Some all </a:t>
            </a:r>
            <a:r>
              <a:rPr lang="en-US" dirty="0"/>
              <a:t>female fighting units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2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Woman's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8826"/>
            <a:ext cx="8610600" cy="4600574"/>
          </a:xfrm>
        </p:spPr>
        <p:txBody>
          <a:bodyPr>
            <a:normAutofit/>
          </a:bodyPr>
          <a:lstStyle/>
          <a:p>
            <a:r>
              <a:rPr lang="en-US" sz="3200" dirty="0"/>
              <a:t>Islam did not </a:t>
            </a:r>
            <a:r>
              <a:rPr lang="en-US" sz="3200" dirty="0" smtClean="0"/>
              <a:t>really affect </a:t>
            </a:r>
            <a:r>
              <a:rPr lang="en-US" sz="3200" dirty="0"/>
              <a:t>the status of women very much </a:t>
            </a:r>
          </a:p>
          <a:p>
            <a:r>
              <a:rPr lang="en-US" sz="3200" dirty="0" smtClean="0"/>
              <a:t>Why?</a:t>
            </a:r>
          </a:p>
          <a:p>
            <a:pPr lvl="1"/>
            <a:r>
              <a:rPr lang="en-US" sz="3200" dirty="0" smtClean="0"/>
              <a:t>Did </a:t>
            </a:r>
            <a:r>
              <a:rPr lang="en-US" sz="3200" dirty="0"/>
              <a:t>not Honor same social code </a:t>
            </a:r>
          </a:p>
          <a:p>
            <a:r>
              <a:rPr lang="en-US" sz="3200" dirty="0" smtClean="0"/>
              <a:t>On some societies elite women wore veils </a:t>
            </a:r>
            <a:r>
              <a:rPr lang="en-US" sz="3200" dirty="0"/>
              <a:t>and were secluded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7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05800" cy="43496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slaves were captives of war</a:t>
            </a:r>
          </a:p>
          <a:p>
            <a:r>
              <a:rPr lang="en-US" dirty="0" smtClean="0"/>
              <a:t>Others: Debtors, suspected witches, Criminals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Africa, slaves mainly </a:t>
            </a:r>
            <a:r>
              <a:rPr lang="en-US" dirty="0"/>
              <a:t>used for agricultural labor </a:t>
            </a:r>
            <a:endParaRPr lang="en-US" dirty="0" smtClean="0"/>
          </a:p>
          <a:p>
            <a:pPr lvl="1"/>
            <a:r>
              <a:rPr lang="en-US" dirty="0" smtClean="0"/>
              <a:t>Could do  construction, mine or porters </a:t>
            </a:r>
          </a:p>
          <a:p>
            <a:pPr lvl="1"/>
            <a:r>
              <a:rPr lang="en-US" dirty="0" smtClean="0"/>
              <a:t>Slaves </a:t>
            </a:r>
            <a:r>
              <a:rPr lang="en-US" dirty="0"/>
              <a:t>If current form of personal wealth Why Little private ownership of land Build wealth through slave labor Slaveholding in trading was a prominent feature of sub-Saharan Africa</a:t>
            </a:r>
          </a:p>
          <a:p>
            <a:r>
              <a:rPr lang="en-US" dirty="0" smtClean="0"/>
              <a:t>Slaves form </a:t>
            </a:r>
            <a:r>
              <a:rPr lang="en-US" dirty="0"/>
              <a:t>of personal wealth </a:t>
            </a:r>
            <a:endParaRPr lang="en-US" dirty="0" smtClean="0"/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Little </a:t>
            </a:r>
            <a:r>
              <a:rPr lang="en-US" dirty="0"/>
              <a:t>private ownership of land 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wealth through slave labor </a:t>
            </a:r>
            <a:r>
              <a:rPr lang="en-US" dirty="0" smtClean="0"/>
              <a:t>and Slaveholding </a:t>
            </a:r>
          </a:p>
          <a:p>
            <a:r>
              <a:rPr lang="en-US" dirty="0" smtClean="0"/>
              <a:t>Slave raiding a </a:t>
            </a:r>
            <a:r>
              <a:rPr lang="en-US" dirty="0"/>
              <a:t>prominent feature of sub-Saharan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6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Agriculture And Population Growth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90724"/>
            <a:ext cx="8315325" cy="4695825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/>
              <a:t>South Africa </a:t>
            </a:r>
            <a:endParaRPr lang="en-US" sz="3200" dirty="0" smtClean="0"/>
          </a:p>
          <a:p>
            <a:pPr lvl="2"/>
            <a:r>
              <a:rPr lang="en-US" sz="3200" dirty="0" smtClean="0"/>
              <a:t>Staples: yams, sorghum, millet</a:t>
            </a:r>
          </a:p>
          <a:p>
            <a:pPr lvl="2"/>
            <a:endParaRPr lang="en-US" sz="3200" dirty="0"/>
          </a:p>
          <a:p>
            <a:pPr marL="914400" lvl="2" indent="0">
              <a:buNone/>
            </a:pPr>
            <a:r>
              <a:rPr lang="en-US" sz="3200" dirty="0" smtClean="0"/>
              <a:t>Bananas introduced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/>
              <a:t>First domesticated in southeast Asia </a:t>
            </a:r>
            <a:endParaRPr lang="en-US" sz="3200" dirty="0" smtClean="0"/>
          </a:p>
          <a:p>
            <a:pPr lvl="2"/>
            <a:r>
              <a:rPr lang="en-US" sz="3200" dirty="0" smtClean="0"/>
              <a:t>Came </a:t>
            </a:r>
            <a:r>
              <a:rPr lang="en-US" sz="3200" dirty="0"/>
              <a:t>to Africa by </a:t>
            </a:r>
            <a:r>
              <a:rPr lang="en-US" sz="3200" dirty="0" smtClean="0"/>
              <a:t>Malay </a:t>
            </a:r>
            <a:r>
              <a:rPr lang="en-US" sz="3200" dirty="0"/>
              <a:t>seafarers </a:t>
            </a:r>
            <a:r>
              <a:rPr lang="en-US" sz="3200" dirty="0" smtClean="0"/>
              <a:t>who colonized </a:t>
            </a:r>
            <a:r>
              <a:rPr lang="en-US" sz="3200" dirty="0"/>
              <a:t>Madagascar </a:t>
            </a:r>
            <a:endParaRPr lang="en-US" sz="3200" dirty="0" smtClean="0"/>
          </a:p>
          <a:p>
            <a:pPr lvl="4"/>
            <a:r>
              <a:rPr lang="en-US" sz="3200" dirty="0" smtClean="0"/>
              <a:t>Brought bananas, Asian yams, Taro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05800" cy="4349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Slave trading</a:t>
            </a:r>
          </a:p>
          <a:p>
            <a:r>
              <a:rPr lang="en-US" dirty="0"/>
              <a:t>India Persia and southwest Asia and the Mediterranean basin had a demand for slaves </a:t>
            </a:r>
            <a:endParaRPr lang="en-US" dirty="0" smtClean="0"/>
          </a:p>
          <a:p>
            <a:r>
              <a:rPr lang="en-US" dirty="0" smtClean="0"/>
              <a:t>Formally slaves </a:t>
            </a:r>
            <a:r>
              <a:rPr lang="en-US" dirty="0"/>
              <a:t>came from Eastern Europe </a:t>
            </a:r>
            <a:endParaRPr lang="en-US" dirty="0" smtClean="0"/>
          </a:p>
          <a:p>
            <a:pPr lvl="1"/>
            <a:r>
              <a:rPr lang="en-US" dirty="0" smtClean="0"/>
              <a:t>Slavs =slaves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Slave </a:t>
            </a:r>
            <a:r>
              <a:rPr lang="en-US" dirty="0" smtClean="0"/>
              <a:t> Raiding</a:t>
            </a:r>
            <a:endParaRPr lang="en-US" dirty="0"/>
          </a:p>
          <a:p>
            <a:r>
              <a:rPr lang="en-US" dirty="0"/>
              <a:t>Bigger larger states took advantage of smaller for </a:t>
            </a:r>
            <a:r>
              <a:rPr lang="en-US" dirty="0" smtClean="0"/>
              <a:t>slaves</a:t>
            </a:r>
          </a:p>
          <a:p>
            <a:r>
              <a:rPr lang="en-US" dirty="0" smtClean="0"/>
              <a:t>Islamic Slave trade – about 10,000,000 exported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5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Believed </a:t>
            </a:r>
            <a:r>
              <a:rPr lang="en-US" dirty="0"/>
              <a:t>in creator God</a:t>
            </a:r>
          </a:p>
          <a:p>
            <a:r>
              <a:rPr lang="en-US" dirty="0"/>
              <a:t>Creator </a:t>
            </a:r>
            <a:r>
              <a:rPr lang="en-US" dirty="0" smtClean="0"/>
              <a:t>God:</a:t>
            </a:r>
          </a:p>
          <a:p>
            <a:r>
              <a:rPr lang="en-US" dirty="0" smtClean="0"/>
              <a:t>sustains </a:t>
            </a:r>
            <a:r>
              <a:rPr lang="en-US" dirty="0"/>
              <a:t>the world intervening indirectly through spirits </a:t>
            </a:r>
            <a:endParaRPr lang="en-US" dirty="0" smtClean="0"/>
          </a:p>
          <a:p>
            <a:r>
              <a:rPr lang="en-US" dirty="0" smtClean="0"/>
              <a:t>Diviner – (Priests)</a:t>
            </a:r>
          </a:p>
          <a:p>
            <a:r>
              <a:rPr lang="en-US" dirty="0" smtClean="0"/>
              <a:t>Lesser gods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34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Believed </a:t>
            </a:r>
            <a:r>
              <a:rPr lang="en-US" dirty="0"/>
              <a:t>in creator God</a:t>
            </a:r>
          </a:p>
          <a:p>
            <a:r>
              <a:rPr lang="en-US" dirty="0"/>
              <a:t>Creator </a:t>
            </a:r>
            <a:r>
              <a:rPr lang="en-US" dirty="0" smtClean="0"/>
              <a:t>God:</a:t>
            </a:r>
          </a:p>
          <a:p>
            <a:r>
              <a:rPr lang="en-US" dirty="0" smtClean="0"/>
              <a:t>sustains </a:t>
            </a:r>
            <a:r>
              <a:rPr lang="en-US" dirty="0"/>
              <a:t>the world intervening indirectly through spirits </a:t>
            </a:r>
            <a:endParaRPr lang="en-US" dirty="0" smtClean="0"/>
          </a:p>
          <a:p>
            <a:r>
              <a:rPr lang="en-US" dirty="0" smtClean="0"/>
              <a:t>Have lesser gods</a:t>
            </a:r>
          </a:p>
          <a:p>
            <a:r>
              <a:rPr lang="en-US" dirty="0" smtClean="0"/>
              <a:t>Diviner – (Priests)</a:t>
            </a:r>
          </a:p>
          <a:p>
            <a:r>
              <a:rPr lang="en-US" dirty="0"/>
              <a:t>Connect the human </a:t>
            </a:r>
            <a:r>
              <a:rPr lang="en-US" dirty="0" smtClean="0"/>
              <a:t>to </a:t>
            </a:r>
            <a:r>
              <a:rPr lang="en-US" dirty="0"/>
              <a:t>the supernatural</a:t>
            </a:r>
          </a:p>
          <a:p>
            <a:r>
              <a:rPr lang="en-US" dirty="0" smtClean="0"/>
              <a:t>Focus: explain, </a:t>
            </a:r>
            <a:r>
              <a:rPr lang="en-US" dirty="0"/>
              <a:t>predict and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65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Christians in 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77225" cy="42830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Kingdom </a:t>
            </a:r>
            <a:r>
              <a:rPr lang="en-US" dirty="0"/>
              <a:t>of </a:t>
            </a:r>
            <a:r>
              <a:rPr lang="en-US" dirty="0" smtClean="0"/>
              <a:t>Axum 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 Christian</a:t>
            </a:r>
          </a:p>
          <a:p>
            <a:r>
              <a:rPr lang="en-US" dirty="0" smtClean="0"/>
              <a:t>Merchants &amp; </a:t>
            </a:r>
            <a:r>
              <a:rPr lang="en-US" dirty="0"/>
              <a:t>Kings </a:t>
            </a:r>
            <a:r>
              <a:rPr lang="en-US" dirty="0" smtClean="0"/>
              <a:t>converted </a:t>
            </a:r>
          </a:p>
          <a:p>
            <a:pPr lvl="1"/>
            <a:r>
              <a:rPr lang="en-US" dirty="0" smtClean="0"/>
              <a:t>converted </a:t>
            </a:r>
            <a:r>
              <a:rPr lang="en-US" dirty="0"/>
              <a:t>by missionaries </a:t>
            </a:r>
            <a:endParaRPr lang="en-US" dirty="0" smtClean="0"/>
          </a:p>
          <a:p>
            <a:pPr lvl="1"/>
            <a:r>
              <a:rPr lang="en-US" dirty="0" smtClean="0"/>
              <a:t>What was the draw?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to improve relations with Christian Egypt  </a:t>
            </a:r>
          </a:p>
          <a:p>
            <a:r>
              <a:rPr lang="en-US" dirty="0"/>
              <a:t>Not really in contact with other Christians</a:t>
            </a:r>
          </a:p>
          <a:p>
            <a:r>
              <a:rPr lang="en-US" dirty="0"/>
              <a:t>Missionaries established monasteries </a:t>
            </a:r>
            <a:endParaRPr lang="en-US" dirty="0" smtClean="0"/>
          </a:p>
          <a:p>
            <a:r>
              <a:rPr lang="en-US" dirty="0" smtClean="0"/>
              <a:t>Translated </a:t>
            </a:r>
            <a:r>
              <a:rPr lang="en-US" dirty="0"/>
              <a:t>Bible into Ethiopian language </a:t>
            </a:r>
            <a:endParaRPr lang="en-US" dirty="0" smtClean="0"/>
          </a:p>
          <a:p>
            <a:r>
              <a:rPr lang="en-US" dirty="0" smtClean="0"/>
              <a:t>Christianity </a:t>
            </a:r>
            <a:r>
              <a:rPr lang="en-US" dirty="0"/>
              <a:t>was around until The socialist revolution in 1974 </a:t>
            </a:r>
            <a:endParaRPr lang="en-US" dirty="0" smtClean="0"/>
          </a:p>
          <a:p>
            <a:r>
              <a:rPr lang="en-US" dirty="0" smtClean="0"/>
              <a:t>Ethiopian </a:t>
            </a:r>
            <a:r>
              <a:rPr lang="en-US" dirty="0"/>
              <a:t>Christianity </a:t>
            </a:r>
            <a:r>
              <a:rPr lang="en-US" dirty="0" smtClean="0"/>
              <a:t>combined with local beliefs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Agriculture And Population Growth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90724"/>
            <a:ext cx="8315325" cy="4695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Result: increase </a:t>
            </a:r>
            <a:r>
              <a:rPr lang="en-US" sz="3200" dirty="0"/>
              <a:t>the supply of food </a:t>
            </a:r>
            <a:endParaRPr lang="en-US" sz="3200" dirty="0" smtClean="0"/>
          </a:p>
          <a:p>
            <a:pPr lvl="1"/>
            <a:r>
              <a:rPr lang="en-US" sz="2800" dirty="0" smtClean="0"/>
              <a:t>increase </a:t>
            </a:r>
            <a:r>
              <a:rPr lang="en-US" sz="2800" dirty="0"/>
              <a:t>in population </a:t>
            </a:r>
            <a:endParaRPr lang="en-US" sz="2800" dirty="0" smtClean="0"/>
          </a:p>
          <a:p>
            <a:pPr lvl="2"/>
            <a:r>
              <a:rPr lang="en-US" sz="3000" dirty="0" smtClean="0"/>
              <a:t>more </a:t>
            </a:r>
            <a:r>
              <a:rPr lang="en-US" sz="3000" dirty="0"/>
              <a:t>iron working and more bananas </a:t>
            </a:r>
            <a:endParaRPr lang="en-US" sz="3000" dirty="0" smtClean="0"/>
          </a:p>
          <a:p>
            <a:pPr lvl="1"/>
            <a:endParaRPr lang="en-US" sz="3200" dirty="0"/>
          </a:p>
          <a:p>
            <a:r>
              <a:rPr lang="en-US" sz="3200" dirty="0" smtClean="0"/>
              <a:t>Large Communities made it difficult for Forest Dwellers.</a:t>
            </a:r>
          </a:p>
          <a:p>
            <a:pPr lvl="1"/>
            <a:r>
              <a:rPr lang="en-US" sz="3200" dirty="0" smtClean="0"/>
              <a:t>Some join Bantu society</a:t>
            </a:r>
          </a:p>
          <a:p>
            <a:pPr lvl="1"/>
            <a:r>
              <a:rPr lang="en-US" sz="3200" dirty="0" smtClean="0"/>
              <a:t>Some went further into the forest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1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8724900" cy="461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Kin Based Societies</a:t>
            </a:r>
          </a:p>
          <a:p>
            <a:r>
              <a:rPr lang="en-US" dirty="0"/>
              <a:t>Stateless or sedimentary </a:t>
            </a:r>
            <a:r>
              <a:rPr lang="en-US" dirty="0" smtClean="0"/>
              <a:t>societies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hierarchy or </a:t>
            </a:r>
            <a:r>
              <a:rPr lang="en-US" sz="2400" dirty="0" smtClean="0"/>
              <a:t>bureaucracy</a:t>
            </a:r>
          </a:p>
          <a:p>
            <a:pPr lvl="1"/>
            <a:r>
              <a:rPr lang="en-US" sz="2400" dirty="0" smtClean="0"/>
              <a:t>Governed </a:t>
            </a:r>
            <a:r>
              <a:rPr lang="en-US" sz="2400" dirty="0"/>
              <a:t>themselves through family and kinship </a:t>
            </a:r>
            <a:r>
              <a:rPr lang="en-US" sz="2400" dirty="0" smtClean="0"/>
              <a:t>groups</a:t>
            </a:r>
          </a:p>
          <a:p>
            <a:r>
              <a:rPr lang="en-US" dirty="0"/>
              <a:t>Bantu villages </a:t>
            </a:r>
            <a:endParaRPr lang="en-US" dirty="0" smtClean="0"/>
          </a:p>
          <a:p>
            <a:pPr lvl="1"/>
            <a:r>
              <a:rPr lang="en-US" sz="2400" dirty="0" smtClean="0"/>
              <a:t>100 </a:t>
            </a:r>
            <a:r>
              <a:rPr lang="en-US" sz="2400" dirty="0"/>
              <a:t>people </a:t>
            </a:r>
            <a:endParaRPr lang="en-US" sz="2400" dirty="0" smtClean="0"/>
          </a:p>
          <a:p>
            <a:pPr lvl="1"/>
            <a:r>
              <a:rPr lang="en-US" sz="2400" dirty="0" smtClean="0"/>
              <a:t>ruling </a:t>
            </a:r>
            <a:r>
              <a:rPr lang="en-US" sz="2400" dirty="0"/>
              <a:t>council </a:t>
            </a:r>
            <a:endParaRPr lang="en-US" sz="2400" dirty="0" smtClean="0"/>
          </a:p>
          <a:p>
            <a:pPr lvl="2"/>
            <a:r>
              <a:rPr lang="en-US" sz="2400" dirty="0" smtClean="0"/>
              <a:t>heads </a:t>
            </a:r>
            <a:r>
              <a:rPr lang="en-US" sz="2400" dirty="0"/>
              <a:t>of families </a:t>
            </a:r>
            <a:r>
              <a:rPr lang="en-US" sz="2400" dirty="0" smtClean="0"/>
              <a:t>(Males)</a:t>
            </a:r>
            <a:r>
              <a:rPr lang="en-US" sz="2400" dirty="0"/>
              <a:t> </a:t>
            </a:r>
          </a:p>
          <a:p>
            <a:pPr lvl="1"/>
            <a:r>
              <a:rPr lang="en-US" sz="2400" dirty="0" smtClean="0"/>
              <a:t>District - </a:t>
            </a:r>
            <a:r>
              <a:rPr lang="en-US" sz="2400" dirty="0"/>
              <a:t>a group of </a:t>
            </a:r>
            <a:r>
              <a:rPr lang="en-US" sz="2400" dirty="0" smtClean="0"/>
              <a:t>villages</a:t>
            </a:r>
          </a:p>
          <a:p>
            <a:pPr lvl="2"/>
            <a:r>
              <a:rPr lang="en-US" sz="2400" dirty="0" smtClean="0"/>
              <a:t>Some grew quite large</a:t>
            </a:r>
          </a:p>
          <a:p>
            <a:pPr lvl="2"/>
            <a:r>
              <a:rPr lang="en-US" sz="2400" dirty="0" smtClean="0"/>
              <a:t>EX: </a:t>
            </a:r>
            <a:r>
              <a:rPr lang="en-US" sz="2400" dirty="0" err="1" smtClean="0"/>
              <a:t>Tiv</a:t>
            </a:r>
            <a:r>
              <a:rPr lang="en-US" sz="2400" dirty="0" smtClean="0"/>
              <a:t> of Nigeria</a:t>
            </a:r>
            <a:r>
              <a:rPr lang="en-US" sz="2400" dirty="0"/>
              <a:t> </a:t>
            </a:r>
            <a:r>
              <a:rPr lang="en-US" sz="2400" dirty="0" smtClean="0"/>
              <a:t>– 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9784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8724900" cy="461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Jenne</a:t>
            </a:r>
            <a:r>
              <a:rPr lang="en-US" dirty="0" smtClean="0"/>
              <a:t> – </a:t>
            </a:r>
            <a:r>
              <a:rPr lang="en-US" dirty="0" err="1" smtClean="0"/>
              <a:t>Jeno</a:t>
            </a:r>
            <a:r>
              <a:rPr lang="en-US" dirty="0" smtClean="0"/>
              <a:t> 400- CE</a:t>
            </a:r>
          </a:p>
          <a:p>
            <a:pPr lvl="1"/>
            <a:r>
              <a:rPr lang="en-US" dirty="0" smtClean="0"/>
              <a:t>Bantu </a:t>
            </a:r>
            <a:r>
              <a:rPr lang="en-US" dirty="0"/>
              <a:t>speaking </a:t>
            </a:r>
            <a:endParaRPr lang="en-US" dirty="0" smtClean="0"/>
          </a:p>
          <a:p>
            <a:pPr lvl="1"/>
            <a:r>
              <a:rPr lang="en-US" dirty="0" smtClean="0"/>
              <a:t>Niger </a:t>
            </a:r>
            <a:r>
              <a:rPr lang="en-US" dirty="0"/>
              <a:t>river </a:t>
            </a:r>
            <a:endParaRPr lang="en-US" dirty="0" smtClean="0"/>
          </a:p>
          <a:p>
            <a:pPr lvl="1"/>
            <a:r>
              <a:rPr lang="en-US" dirty="0" smtClean="0"/>
              <a:t>Urban </a:t>
            </a:r>
            <a:r>
              <a:rPr lang="en-US" dirty="0"/>
              <a:t>society </a:t>
            </a:r>
            <a:endParaRPr lang="en-US" dirty="0" smtClean="0"/>
          </a:p>
          <a:p>
            <a:pPr lvl="1"/>
            <a:r>
              <a:rPr lang="en-US" dirty="0" smtClean="0"/>
              <a:t>Used Iron tools</a:t>
            </a:r>
          </a:p>
          <a:p>
            <a:pPr lvl="1"/>
            <a:r>
              <a:rPr lang="en-US" dirty="0"/>
              <a:t>Center of iron production and trade</a:t>
            </a:r>
          </a:p>
          <a:p>
            <a:pPr marL="0" indent="0">
              <a:buNone/>
            </a:pPr>
            <a:r>
              <a:rPr lang="en-US" dirty="0"/>
              <a:t>Traded</a:t>
            </a:r>
          </a:p>
          <a:p>
            <a:r>
              <a:rPr lang="en-US" dirty="0"/>
              <a:t>Iron, rice, fish, domesticated animals</a:t>
            </a:r>
          </a:p>
          <a:p>
            <a:pPr lvl="1"/>
            <a:r>
              <a:rPr lang="en-US" dirty="0" smtClean="0"/>
              <a:t>Ex: </a:t>
            </a:r>
            <a:r>
              <a:rPr lang="en-US" dirty="0"/>
              <a:t>cattle, sheep and goats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8724900" cy="4619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Chiefdoms </a:t>
            </a:r>
          </a:p>
          <a:p>
            <a:r>
              <a:rPr lang="en-US" dirty="0" smtClean="0"/>
              <a:t>After 1000 CE </a:t>
            </a:r>
          </a:p>
          <a:p>
            <a:r>
              <a:rPr lang="en-US" dirty="0" smtClean="0"/>
              <a:t>Kin </a:t>
            </a:r>
            <a:r>
              <a:rPr lang="en-US" dirty="0"/>
              <a:t>based society’s </a:t>
            </a:r>
            <a:r>
              <a:rPr lang="en-US" dirty="0" smtClean="0"/>
              <a:t>had issues</a:t>
            </a:r>
          </a:p>
          <a:p>
            <a:r>
              <a:rPr lang="en-US" dirty="0" smtClean="0"/>
              <a:t>Strained </a:t>
            </a:r>
            <a:r>
              <a:rPr lang="en-US" dirty="0"/>
              <a:t>resources </a:t>
            </a:r>
            <a:endParaRPr lang="en-US" dirty="0" smtClean="0"/>
          </a:p>
          <a:p>
            <a:pPr lvl="1"/>
            <a:r>
              <a:rPr lang="en-US" sz="2400" dirty="0" smtClean="0"/>
              <a:t>Result:</a:t>
            </a:r>
          </a:p>
          <a:p>
            <a:pPr lvl="2"/>
            <a:r>
              <a:rPr lang="en-US" sz="2400" dirty="0" smtClean="0"/>
              <a:t> Created Conflicts with surrounding peoples</a:t>
            </a:r>
          </a:p>
          <a:p>
            <a:pPr lvl="3"/>
            <a:r>
              <a:rPr lang="en-US" sz="2400" dirty="0" smtClean="0"/>
              <a:t>Result: </a:t>
            </a:r>
          </a:p>
          <a:p>
            <a:pPr lvl="4"/>
            <a:r>
              <a:rPr lang="en-US" sz="2400" dirty="0" smtClean="0"/>
              <a:t>Created </a:t>
            </a:r>
            <a:r>
              <a:rPr lang="en-US" sz="2400" dirty="0"/>
              <a:t>militaries </a:t>
            </a:r>
            <a:endParaRPr lang="en-US" sz="2400" dirty="0" smtClean="0"/>
          </a:p>
          <a:p>
            <a:pPr lvl="4"/>
            <a:r>
              <a:rPr lang="en-US" sz="2400" dirty="0" smtClean="0"/>
              <a:t>More </a:t>
            </a:r>
            <a:r>
              <a:rPr lang="en-US" sz="2400" dirty="0"/>
              <a:t>formal governments </a:t>
            </a:r>
            <a:endParaRPr lang="en-US" sz="2400" dirty="0" smtClean="0"/>
          </a:p>
          <a:p>
            <a:pPr lvl="4"/>
            <a:endParaRPr lang="en-US" sz="2400" dirty="0" smtClean="0"/>
          </a:p>
          <a:p>
            <a:pPr lvl="2"/>
            <a:r>
              <a:rPr lang="en-US" sz="2600" dirty="0" smtClean="0"/>
              <a:t>Small </a:t>
            </a:r>
            <a:r>
              <a:rPr lang="en-US" sz="2600" dirty="0"/>
              <a:t>kingdoms Ife In Benin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Both </a:t>
            </a:r>
            <a:r>
              <a:rPr lang="en-US" sz="2400" dirty="0"/>
              <a:t>city states </a:t>
            </a:r>
            <a:endParaRPr lang="en-US" sz="2400" dirty="0" smtClean="0"/>
          </a:p>
          <a:p>
            <a:pPr lvl="2"/>
            <a:r>
              <a:rPr lang="en-US" sz="2400" dirty="0" smtClean="0"/>
              <a:t>Both </a:t>
            </a:r>
            <a:r>
              <a:rPr lang="en-US" sz="2400" dirty="0"/>
              <a:t>produced magnificent </a:t>
            </a:r>
            <a:r>
              <a:rPr lang="en-US" sz="2400" dirty="0" smtClean="0"/>
              <a:t>sculptures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Organization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5419725" cy="4619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Kingdom of </a:t>
            </a:r>
            <a:r>
              <a:rPr lang="en-US" sz="3200" dirty="0" err="1" smtClean="0"/>
              <a:t>Kongo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Congo River </a:t>
            </a:r>
            <a:r>
              <a:rPr lang="en-US" sz="3200" dirty="0"/>
              <a:t>basin </a:t>
            </a:r>
            <a:endParaRPr lang="en-US" sz="3200" dirty="0" smtClean="0"/>
          </a:p>
          <a:p>
            <a:pPr lvl="1"/>
            <a:r>
              <a:rPr lang="en-US" sz="3200" dirty="0" smtClean="0"/>
              <a:t>Active </a:t>
            </a:r>
            <a:r>
              <a:rPr lang="en-US" sz="3200" dirty="0"/>
              <a:t>in trade networks </a:t>
            </a:r>
            <a:endParaRPr lang="en-US" sz="3200" dirty="0" smtClean="0"/>
          </a:p>
          <a:p>
            <a:pPr lvl="1"/>
            <a:r>
              <a:rPr lang="en-US" sz="3200" dirty="0" smtClean="0"/>
              <a:t>Traded: Copper Raffia cloth, </a:t>
            </a:r>
            <a:r>
              <a:rPr lang="en-US" sz="3200" dirty="0" err="1" smtClean="0"/>
              <a:t>nzimbu</a:t>
            </a:r>
            <a:r>
              <a:rPr lang="en-US" sz="3200" dirty="0" smtClean="0"/>
              <a:t> shells</a:t>
            </a:r>
          </a:p>
          <a:p>
            <a:pPr lvl="1"/>
            <a:r>
              <a:rPr lang="en-US" sz="3200" dirty="0" smtClean="0"/>
              <a:t>Centralize government</a:t>
            </a:r>
          </a:p>
        </p:txBody>
      </p:sp>
      <p:pic>
        <p:nvPicPr>
          <p:cNvPr id="1028" name="Picture 4" descr="https://upload.wikimedia.org/wikipedia/commons/thumb/0/06/Cypraea-moneta-001.jpg/220px-Cypraea-moneta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23" y="2197100"/>
            <a:ext cx="2095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chaelbackmanltd.com/sitebuilder/images/Map-Kongo_1_-226x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835400"/>
            <a:ext cx="2152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28600" y="2228848"/>
            <a:ext cx="2962275" cy="4023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07627"/>
            <a:ext cx="7096125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Kingdom of </a:t>
            </a:r>
            <a:r>
              <a:rPr lang="en-US" dirty="0" err="1" smtClean="0"/>
              <a:t>Kongo</a:t>
            </a:r>
            <a:r>
              <a:rPr lang="en-US" dirty="0"/>
              <a:t> </a:t>
            </a:r>
            <a:r>
              <a:rPr lang="en-US" dirty="0" smtClean="0"/>
              <a:t>Social 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71674"/>
            <a:ext cx="8724900" cy="4191001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en-US" sz="2200" dirty="0" smtClean="0"/>
              <a:t>_  Kings </a:t>
            </a:r>
          </a:p>
          <a:p>
            <a:pPr marL="1371600" lvl="3" indent="0">
              <a:buNone/>
            </a:pPr>
            <a:endParaRPr lang="en-US" sz="2200" dirty="0" smtClean="0"/>
          </a:p>
          <a:p>
            <a:pPr marL="1371600" lvl="3" indent="0">
              <a:buNone/>
            </a:pPr>
            <a:r>
              <a:rPr lang="en-US" sz="2200" dirty="0" smtClean="0"/>
              <a:t>   _Officials</a:t>
            </a:r>
          </a:p>
          <a:p>
            <a:pPr marL="1371600" lvl="3" indent="0">
              <a:buNone/>
            </a:pPr>
            <a:endParaRPr lang="en-US" sz="2200" dirty="0" smtClean="0"/>
          </a:p>
          <a:p>
            <a:pPr marL="1371600" lvl="3" indent="0">
              <a:buNone/>
            </a:pPr>
            <a:r>
              <a:rPr lang="en-US" sz="2200" dirty="0" smtClean="0"/>
              <a:t>      _governors</a:t>
            </a:r>
          </a:p>
          <a:p>
            <a:pPr marL="1371600" lvl="3" indent="0">
              <a:buNone/>
            </a:pPr>
            <a:endParaRPr lang="en-US" sz="2200" dirty="0" smtClean="0"/>
          </a:p>
          <a:p>
            <a:pPr marL="1371600" lvl="3" indent="0">
              <a:buNone/>
            </a:pPr>
            <a:r>
              <a:rPr lang="en-US" sz="2200" dirty="0" smtClean="0"/>
              <a:t>         _subordinate officials</a:t>
            </a:r>
          </a:p>
          <a:p>
            <a:pPr marL="1371600" lvl="3" indent="0">
              <a:buNone/>
            </a:pPr>
            <a:endParaRPr lang="en-US" sz="2200" dirty="0"/>
          </a:p>
          <a:p>
            <a:pPr marL="1371600" lvl="3" indent="0">
              <a:buNone/>
            </a:pPr>
            <a:r>
              <a:rPr lang="en-US" sz="2200" dirty="0" smtClean="0"/>
              <a:t>	       _ Chiefs</a:t>
            </a:r>
          </a:p>
          <a:p>
            <a:pPr marL="1371600" lvl="3" indent="0">
              <a:buNone/>
            </a:pPr>
            <a:endParaRPr lang="en-US" sz="2200" dirty="0"/>
          </a:p>
          <a:p>
            <a:pPr marL="1371600" lvl="3" indent="0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05412" y="2471439"/>
            <a:ext cx="36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charge of the </a:t>
            </a:r>
            <a:r>
              <a:rPr lang="en-US" dirty="0" smtClean="0"/>
              <a:t>military, </a:t>
            </a:r>
            <a:r>
              <a:rPr lang="en-US" dirty="0"/>
              <a:t>the judicial and the financial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399" y="2471439"/>
            <a:ext cx="1514475" cy="66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9525" y="3304580"/>
            <a:ext cx="1514475" cy="66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7825" y="3255278"/>
            <a:ext cx="353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Kingdom was broken up into 6 providences and ruled by a governor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871912" y="4752084"/>
            <a:ext cx="1514475" cy="66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0225" y="4829175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Ruled Villages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256</TotalTime>
  <Words>1079</Words>
  <Application>Microsoft Office PowerPoint</Application>
  <PresentationFormat>On-screen Show (4:3)</PresentationFormat>
  <Paragraphs>266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Trebuchet MS</vt:lpstr>
      <vt:lpstr>Berlin</vt:lpstr>
      <vt:lpstr>States and Societies of Sub-Saharan Africa </vt:lpstr>
      <vt:lpstr>Agriculture And Population Growth </vt:lpstr>
      <vt:lpstr>Agriculture And Population Growth </vt:lpstr>
      <vt:lpstr>Agriculture And Population Growth </vt:lpstr>
      <vt:lpstr>Political Organization </vt:lpstr>
      <vt:lpstr>Political Organization </vt:lpstr>
      <vt:lpstr>Political Organization </vt:lpstr>
      <vt:lpstr>Political Organization </vt:lpstr>
      <vt:lpstr>Kingdom of Kongo Social Structure </vt:lpstr>
      <vt:lpstr>Islamic kingdoms and empires  </vt:lpstr>
      <vt:lpstr>Islamic kingdoms and empires  </vt:lpstr>
      <vt:lpstr>Ghana</vt:lpstr>
      <vt:lpstr>Ghana</vt:lpstr>
      <vt:lpstr>Mali Empire</vt:lpstr>
      <vt:lpstr>Mali Empire</vt:lpstr>
      <vt:lpstr>Mansa Musa</vt:lpstr>
      <vt:lpstr>Mali Empire</vt:lpstr>
      <vt:lpstr>The Swahili Societies</vt:lpstr>
      <vt:lpstr>The Swahili Societies</vt:lpstr>
      <vt:lpstr>The Swahili Societies</vt:lpstr>
      <vt:lpstr>The Swahili Societies</vt:lpstr>
      <vt:lpstr>The Swahili Societies</vt:lpstr>
      <vt:lpstr>Islam in East Africa</vt:lpstr>
      <vt:lpstr>African society and cultural development Sub-Saharan Africa </vt:lpstr>
      <vt:lpstr>Social Classes </vt:lpstr>
      <vt:lpstr>Sex and gender relations  </vt:lpstr>
      <vt:lpstr>Woman's Roles</vt:lpstr>
      <vt:lpstr>Woman's Roles</vt:lpstr>
      <vt:lpstr>Slavery</vt:lpstr>
      <vt:lpstr>Slavery</vt:lpstr>
      <vt:lpstr>African Religion</vt:lpstr>
      <vt:lpstr>African Religion</vt:lpstr>
      <vt:lpstr>Early Christians in North Africa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and Societies of Sub-Saharan Africa</dc:title>
  <dc:creator>Windows User</dc:creator>
  <cp:lastModifiedBy>Windows User</cp:lastModifiedBy>
  <cp:revision>19</cp:revision>
  <cp:lastPrinted>2018-01-10T14:08:21Z</cp:lastPrinted>
  <dcterms:created xsi:type="dcterms:W3CDTF">2018-01-10T11:19:45Z</dcterms:created>
  <dcterms:modified xsi:type="dcterms:W3CDTF">2018-01-10T15:37:03Z</dcterms:modified>
</cp:coreProperties>
</file>